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68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8" r:id="rId24"/>
  </p:sldIdLst>
  <p:sldSz cx="12192000" cy="6858000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Xyj2Zc1KMuIiJNvpoOK3opN89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3B1A4-5F09-4D4F-9141-250F6D30F696}">
  <a:tblStyle styleId="{68E3B1A4-5F09-4D4F-9141-250F6D30F696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 b="off" i="off"/>
      <a:tcStyle>
        <a:tcBdr/>
        <a:fill>
          <a:solidFill>
            <a:srgbClr val="E3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3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F6E2A9-BB92-4CA8-9599-B75F33E4B7C4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2DA58E-A420-4F95-9B4E-6AF7B8C8BCD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6013CF-A354-4CCC-A840-BA7FC1019072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5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3fb9c0657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23fb9c0657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3d651923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3d651923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3d65192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3d65192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3d65192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3d65192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d651923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d651923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d651923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d651923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3d651923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3d651923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d651e8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g123d651e8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3d651e8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3d651e8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3d651e8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23d651e8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7" name="Google Shape;77;p3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3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19" name="Google Shape;119;p3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2" name="Google Shape;122;p3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5" name="Google Shape;125;p3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fb9c0657_2_32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123fb9c0657_2_32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g123fb9c0657_2_32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123fb9c0657_2_32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123fb9c0657_2_3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3fb9c0657_2_3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23fb9c0657_2_32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2" name="Google Shape;182;g123fb9c0657_2_327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123fb9c0657_2_327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123fb9c0657_2_3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3fb9c0657_2_333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123fb9c0657_2_333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g123fb9c0657_2_33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123fb9c0657_2_33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123fb9c0657_2_3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fb9c0657_2_3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123fb9c0657_2_339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94" name="Google Shape;194;g123fb9c0657_2_339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2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95" name="Google Shape;195;g123fb9c0657_2_33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123fb9c0657_2_33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123fb9c0657_2_3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fb9c0657_2_34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123fb9c0657_2_34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1" name="Google Shape;201;g123fb9c0657_2_34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02" name="Google Shape;202;g123fb9c0657_2_34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3" name="Google Shape;203;g123fb9c0657_2_34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04" name="Google Shape;204;g123fb9c0657_2_34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123fb9c0657_2_34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123fb9c0657_2_3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3fb9c0657_2_35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123fb9c0657_2_35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123fb9c0657_2_35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123fb9c0657_2_3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3fb9c0657_2_36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123fb9c0657_2_36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123fb9c0657_2_3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3fb9c0657_2_364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g123fb9c0657_2_364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219" name="Google Shape;219;g123fb9c0657_2_364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0" name="Google Shape;220;g123fb9c0657_2_36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123fb9c0657_2_36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123fb9c0657_2_36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3fb9c0657_2_371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123fb9c0657_2_371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226" name="Google Shape;226;g123fb9c0657_2_37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7" name="Google Shape;227;g123fb9c0657_2_37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123fb9c0657_2_37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123fb9c0657_2_37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3fb9c0657_2_378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123fb9c0657_2_378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700" cy="3640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233" name="Google Shape;233;g123fb9c0657_2_378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4" name="Google Shape;234;g123fb9c0657_2_37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123fb9c0657_2_378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123fb9c0657_2_37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fb9c0657_2_38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123fb9c0657_2_385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0" name="Google Shape;240;g123fb9c0657_2_38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123fb9c0657_2_38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123fb9c0657_2_38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3fb9c0657_2_391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123fb9c0657_2_391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6" name="Google Shape;246;g123fb9c0657_2_391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7" name="Google Shape;247;g123fb9c0657_2_39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123fb9c0657_2_39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123fb9c0657_2_3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123fb9c0657_2_391"/>
          <p:cNvSpPr txBox="1"/>
          <p:nvPr/>
        </p:nvSpPr>
        <p:spPr>
          <a:xfrm>
            <a:off x="898295" y="971253"/>
            <a:ext cx="801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51" name="Google Shape;251;g123fb9c0657_2_391"/>
          <p:cNvSpPr txBox="1"/>
          <p:nvPr/>
        </p:nvSpPr>
        <p:spPr>
          <a:xfrm>
            <a:off x="9330490" y="2613787"/>
            <a:ext cx="801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3fb9c0657_2_400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7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123fb9c0657_2_400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g123fb9c0657_2_40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123fb9c0657_2_40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123fb9c0657_2_40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3fb9c0657_2_40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123fb9c0657_2_406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1" name="Google Shape;261;g123fb9c0657_2_406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62" name="Google Shape;262;g123fb9c0657_2_40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g123fb9c0657_2_406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64" name="Google Shape;264;g123fb9c0657_2_406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g123fb9c0657_2_406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66" name="Google Shape;266;g123fb9c0657_2_40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g123fb9c0657_2_406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g123fb9c0657_2_40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123fb9c0657_2_40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123fb9c0657_2_40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fb9c0657_2_4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123fb9c0657_2_419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g123fb9c0657_2_419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275" name="Google Shape;275;g123fb9c0657_2_41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76" name="Google Shape;276;g123fb9c0657_2_419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g123fb9c0657_2_419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4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278" name="Google Shape;278;g123fb9c0657_2_419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79" name="Google Shape;279;g123fb9c0657_2_419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80" name="Google Shape;280;g123fb9c0657_2_419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2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281" name="Google Shape;281;g123fb9c0657_2_41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82" name="Google Shape;282;g123fb9c0657_2_41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g123fb9c0657_2_419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g123fb9c0657_2_41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g123fb9c0657_2_41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123fb9c0657_2_4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3fb9c0657_2_4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23fb9c0657_2_435"/>
          <p:cNvSpPr txBox="1">
            <a:spLocks noGrp="1"/>
          </p:cNvSpPr>
          <p:nvPr>
            <p:ph type="body" idx="1"/>
          </p:nvPr>
        </p:nvSpPr>
        <p:spPr>
          <a:xfrm rot="5400000">
            <a:off x="3478803" y="-322632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90" name="Google Shape;290;g123fb9c0657_2_43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23fb9c0657_2_43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123fb9c0657_2_4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3fb9c0657_2_441"/>
          <p:cNvSpPr txBox="1">
            <a:spLocks noGrp="1"/>
          </p:cNvSpPr>
          <p:nvPr>
            <p:ph type="title"/>
          </p:nvPr>
        </p:nvSpPr>
        <p:spPr>
          <a:xfrm rot="5400000">
            <a:off x="6267513" y="2466913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123fb9c0657_2_441"/>
          <p:cNvSpPr txBox="1">
            <a:spLocks noGrp="1"/>
          </p:cNvSpPr>
          <p:nvPr>
            <p:ph type="body" idx="1"/>
          </p:nvPr>
        </p:nvSpPr>
        <p:spPr>
          <a:xfrm rot="5400000">
            <a:off x="1679612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96" name="Google Shape;296;g123fb9c0657_2_44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123fb9c0657_2_44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123fb9c0657_2_4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274"/>
                </a:srgbClr>
              </a:gs>
              <a:gs pos="36000">
                <a:srgbClr val="F3F3F3">
                  <a:alpha val="5490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23fb9c0657_2_309"/>
          <p:cNvPicPr preferRelativeResize="0"/>
          <p:nvPr/>
        </p:nvPicPr>
        <p:blipFill rotWithShape="1">
          <a:blip r:embed="rId20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3fb9c0657_2_309"/>
          <p:cNvPicPr preferRelativeResize="0"/>
          <p:nvPr/>
        </p:nvPicPr>
        <p:blipFill rotWithShape="1">
          <a:blip r:embed="rId21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23fb9c0657_2_30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g123fb9c0657_2_309"/>
          <p:cNvPicPr preferRelativeResize="0"/>
          <p:nvPr/>
        </p:nvPicPr>
        <p:blipFill rotWithShape="1">
          <a:blip r:embed="rId22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23fb9c0657_2_309"/>
          <p:cNvPicPr preferRelativeResize="0"/>
          <p:nvPr/>
        </p:nvPicPr>
        <p:blipFill rotWithShape="1">
          <a:blip r:embed="rId23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23fb9c0657_2_30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3fb9c0657_2_30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123fb9c0657_2_30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0" name="Google Shape;170;g123fb9c0657_2_30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Google Shape;171;g123fb9c0657_2_30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2" name="Google Shape;172;g123fb9c0657_2_30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Automated Aquaponic Greenhouse</a:t>
            </a:r>
            <a:endParaRPr/>
          </a:p>
        </p:txBody>
      </p:sp>
      <p:sp>
        <p:nvSpPr>
          <p:cNvPr id="304" name="Google Shape;304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BY: JAHANZEB CHANNA, HAISU(JACK) ZHAO, HUNTER MCCAULEY, ARYAN SHARMA</a:t>
            </a:r>
            <a:endParaRPr/>
          </a:p>
        </p:txBody>
      </p:sp>
      <p:sp>
        <p:nvSpPr>
          <p:cNvPr id="305" name="Google Shape;305;p1"/>
          <p:cNvSpPr txBox="1"/>
          <p:nvPr/>
        </p:nvSpPr>
        <p:spPr>
          <a:xfrm>
            <a:off x="10505125" y="484650"/>
            <a:ext cx="5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11"/>
          <p:cNvSpPr txBox="1"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EBEBEB"/>
                </a:solidFill>
              </a:rPr>
              <a:t>Type of Plants in the system</a:t>
            </a:r>
            <a:endParaRPr/>
          </a:p>
        </p:txBody>
      </p:sp>
      <p:sp>
        <p:nvSpPr>
          <p:cNvPr id="410" name="Google Shape;410;p11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11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id="412" name="Google Shape;412;p11" descr="A picture containing plant, wooden, board, vege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3992" y="1725909"/>
            <a:ext cx="5449889" cy="340617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1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"/>
          <p:cNvSpPr txBox="1">
            <a:spLocks noGrp="1"/>
          </p:cNvSpPr>
          <p:nvPr>
            <p:ph type="body" idx="1"/>
          </p:nvPr>
        </p:nvSpPr>
        <p:spPr>
          <a:xfrm>
            <a:off x="648931" y="2438400"/>
            <a:ext cx="416650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EBEBEB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EBEBEB"/>
                </a:solidFill>
              </a:rPr>
              <a:t>Radishes: Maturity 25 days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EBEBEB"/>
                </a:solidFill>
              </a:rPr>
              <a:t>Spinach: Maturity 30 days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EBEBEB"/>
                </a:solidFill>
              </a:rPr>
              <a:t>Dill: Maturity 40 Days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EBEBEB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EBEBEB"/>
              </a:solidFill>
            </a:endParaRPr>
          </a:p>
        </p:txBody>
      </p:sp>
      <p:sp>
        <p:nvSpPr>
          <p:cNvPr id="415" name="Google Shape;415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-US" sz="3300"/>
              <a:t>Fishes in the Aquaponic system</a:t>
            </a:r>
            <a:endParaRPr/>
          </a:p>
        </p:txBody>
      </p:sp>
      <p:sp>
        <p:nvSpPr>
          <p:cNvPr id="421" name="Google Shape;421;p12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2" name="Google Shape;422;p12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3" name="Google Shape;423;p12" descr="A picture containing fish, soft-finned fish, orang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410" y="845126"/>
            <a:ext cx="5449471" cy="28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2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2"/>
          <p:cNvSpPr txBox="1">
            <a:spLocks noGrp="1"/>
          </p:cNvSpPr>
          <p:nvPr>
            <p:ph type="body" idx="1"/>
          </p:nvPr>
        </p:nvSpPr>
        <p:spPr>
          <a:xfrm>
            <a:off x="288373" y="1594733"/>
            <a:ext cx="4724877" cy="41954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43" b="-55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426" name="Google Shape;42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4408" y="4290107"/>
            <a:ext cx="2627752" cy="17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6129" y="4293392"/>
            <a:ext cx="2627752" cy="174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pH Buffer</a:t>
            </a:r>
            <a:endParaRPr/>
          </a:p>
        </p:txBody>
      </p:sp>
      <p:sp>
        <p:nvSpPr>
          <p:cNvPr id="434" name="Google Shape;434;p13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5" name="Google Shape;435;p13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6" name="Google Shape;436;p13" descr="A picture containing egg, fres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510" r="168" b="-255"/>
          <a:stretch/>
        </p:blipFill>
        <p:spPr>
          <a:xfrm>
            <a:off x="6945984" y="607594"/>
            <a:ext cx="4740949" cy="31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3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3"/>
          <p:cNvSpPr txBox="1">
            <a:spLocks noGrp="1"/>
          </p:cNvSpPr>
          <p:nvPr>
            <p:ph type="body" idx="1"/>
          </p:nvPr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Overtime the pH levels in the fish tank will decrease due to the production fish waste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In order to counteract this issues, we will be using seashells to rebalance the pH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When the Fish tank water reach a pH below 7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seashells will begin to dissolve and releasing calcium carbonate, which return the pH around 7</a:t>
            </a:r>
            <a:endParaRPr/>
          </a:p>
        </p:txBody>
      </p:sp>
      <p:pic>
        <p:nvPicPr>
          <p:cNvPr id="439" name="Google Shape;439;p13" descr="A picture containing invertebrate, barnacle, mollusk, topping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997" r="35702" b="178"/>
          <a:stretch/>
        </p:blipFill>
        <p:spPr>
          <a:xfrm>
            <a:off x="5808262" y="603399"/>
            <a:ext cx="3049521" cy="312531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3"/>
          <p:cNvSpPr txBox="1"/>
          <p:nvPr/>
        </p:nvSpPr>
        <p:spPr>
          <a:xfrm>
            <a:off x="4796589" y="667351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13"/>
          <p:cNvSpPr txBox="1"/>
          <p:nvPr/>
        </p:nvSpPr>
        <p:spPr>
          <a:xfrm>
            <a:off x="2528888" y="6183313"/>
            <a:ext cx="60960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13"/>
          <p:cNvSpPr txBox="1"/>
          <p:nvPr/>
        </p:nvSpPr>
        <p:spPr>
          <a:xfrm>
            <a:off x="4435642" y="6724066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3" name="Google Shape;443;p13" descr="Aquarium Plants Free Stock Photo - Public Domain Pictur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7242" y="3789946"/>
            <a:ext cx="4299284" cy="279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 descr="A picture containing plant, green, lush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6807" b="-136"/>
          <a:stretch/>
        </p:blipFill>
        <p:spPr>
          <a:xfrm>
            <a:off x="8850120" y="3788419"/>
            <a:ext cx="2876660" cy="280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 txBox="1"/>
          <p:nvPr/>
        </p:nvSpPr>
        <p:spPr>
          <a:xfrm>
            <a:off x="4724400" y="4408488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14"/>
          <p:cNvSpPr txBox="1">
            <a:spLocks noGrp="1"/>
          </p:cNvSpPr>
          <p:nvPr>
            <p:ph type="title"/>
          </p:nvPr>
        </p:nvSpPr>
        <p:spPr>
          <a:xfrm>
            <a:off x="1876151" y="637288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en-US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Compost</a:t>
            </a: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id="456" name="Google Shape;456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53484" y="2955052"/>
            <a:ext cx="5451627" cy="2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4"/>
          <p:cNvSpPr txBox="1"/>
          <p:nvPr/>
        </p:nvSpPr>
        <p:spPr>
          <a:xfrm>
            <a:off x="6421089" y="2548281"/>
            <a:ext cx="5122606" cy="365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-Worm bin 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914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wiggler 12.7 to 25°C 55 to 77°F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-Hot composting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914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54.4 to 60°C or 130 to 140°F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914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 bacteria or weed seeds growing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Anaerobic              Aerobic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Methane (CH4) vs Carbon Dioxide (CO2)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14"/>
          <p:cNvSpPr txBox="1"/>
          <p:nvPr/>
        </p:nvSpPr>
        <p:spPr>
          <a:xfrm>
            <a:off x="1565275" y="6248400"/>
            <a:ext cx="8023225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23fb9c0657_2_298" descr="A picture containing electronics, circu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989" y="1438630"/>
            <a:ext cx="3705725" cy="27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23fb9c0657_2_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901" y="1441243"/>
            <a:ext cx="3697705" cy="278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23fb9c0657_2_29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Parts - Arduino</a:t>
            </a:r>
            <a:endParaRPr/>
          </a:p>
        </p:txBody>
      </p:sp>
      <p:sp>
        <p:nvSpPr>
          <p:cNvPr id="467" name="Google Shape;467;g123fb9c0657_2_298"/>
          <p:cNvSpPr txBox="1"/>
          <p:nvPr/>
        </p:nvSpPr>
        <p:spPr>
          <a:xfrm>
            <a:off x="3248306" y="3852719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Nano 33 IoT</a:t>
            </a:r>
            <a:endParaRPr/>
          </a:p>
        </p:txBody>
      </p:sp>
      <p:sp>
        <p:nvSpPr>
          <p:cNvPr id="468" name="Google Shape;468;g123fb9c0657_2_298"/>
          <p:cNvSpPr txBox="1"/>
          <p:nvPr/>
        </p:nvSpPr>
        <p:spPr>
          <a:xfrm>
            <a:off x="8632943" y="385326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Portenta H7</a:t>
            </a:r>
            <a:endParaRPr/>
          </a:p>
        </p:txBody>
      </p:sp>
      <p:graphicFrame>
        <p:nvGraphicFramePr>
          <p:cNvPr id="469" name="Google Shape;469;g123fb9c0657_2_298"/>
          <p:cNvGraphicFramePr/>
          <p:nvPr/>
        </p:nvGraphicFramePr>
        <p:xfrm>
          <a:off x="6096000" y="4607713"/>
          <a:ext cx="5360150" cy="1432600"/>
        </p:xfrm>
        <a:graphic>
          <a:graphicData uri="http://schemas.openxmlformats.org/drawingml/2006/table">
            <a:tbl>
              <a:tblPr firstRow="1" bandRow="1">
                <a:noFill/>
                <a:tableStyleId>{3CF6E2A9-BB92-4CA8-9599-B75F33E4B7C4}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On-Board Chip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Flash Memory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Clock Speed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Connectivity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Pinouts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STM32H747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 MB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480 MHz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Wi-Fi (4,3,1) 802.11b/g/n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Analog: 8 inputs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Bluetooth 4.2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Bluetooth BLE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Digital: 84 Input/Output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Ethernet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PWM: 10 Output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0" name="Google Shape;470;g123fb9c0657_2_298"/>
          <p:cNvGraphicFramePr/>
          <p:nvPr/>
        </p:nvGraphicFramePr>
        <p:xfrm>
          <a:off x="309586" y="4607713"/>
          <a:ext cx="5360150" cy="1432600"/>
        </p:xfrm>
        <a:graphic>
          <a:graphicData uri="http://schemas.openxmlformats.org/drawingml/2006/table">
            <a:tbl>
              <a:tblPr firstRow="1" bandRow="1">
                <a:noFill/>
                <a:tableStyleId>{3CF6E2A9-BB92-4CA8-9599-B75F33E4B7C4}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On-Board Chip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Flash Memory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Clock Speed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Connectivity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Pinouts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STM32H747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256 KB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48 MHz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Wi-Fi (4,3,1) 802.11b/g/n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Analog: 8 inputs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Bluetooth 4.2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Bluetooth BLE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Digital: 14 Input/Output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/>
                        <a:t>PWM: 8 Output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1" name="Google Shape;471;g123fb9c0657_2_29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3d651923a_1_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- Sensors</a:t>
            </a:r>
            <a:endParaRPr/>
          </a:p>
        </p:txBody>
      </p:sp>
      <p:sp>
        <p:nvSpPr>
          <p:cNvPr id="477" name="Google Shape;477;g123d651923a_1_8"/>
          <p:cNvSpPr txBox="1">
            <a:spLocks noGrp="1"/>
          </p:cNvSpPr>
          <p:nvPr>
            <p:ph type="body" idx="1"/>
          </p:nvPr>
        </p:nvSpPr>
        <p:spPr>
          <a:xfrm>
            <a:off x="3040553" y="2052925"/>
            <a:ext cx="70092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Soil Moisture (Level) Sensor x3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SEN0308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Temperature and Humidity Sensor x4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SHT30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Flow Sensor x2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SEN0216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Water Temperature Sensor x1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DS18B20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 have an operating Voltage that is in between 3.3V-5V which makes for easy connection to the arduino.</a:t>
            </a:r>
            <a:endParaRPr/>
          </a:p>
        </p:txBody>
      </p:sp>
      <p:sp>
        <p:nvSpPr>
          <p:cNvPr id="478" name="Google Shape;478;g123d651923a_1_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79" name="Google Shape;479;g123d651923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272050"/>
            <a:ext cx="2558351" cy="17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23d651923a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29299"/>
            <a:ext cx="2690526" cy="17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23d651923a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141902"/>
            <a:ext cx="2290475" cy="2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3d651923a_1_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- Hardware</a:t>
            </a:r>
            <a:endParaRPr/>
          </a:p>
        </p:txBody>
      </p:sp>
      <p:sp>
        <p:nvSpPr>
          <p:cNvPr id="487" name="Google Shape;487;g123d651923a_1_1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Water Pump x6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FIT0200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Cooling Fans x4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Noctua NF-R8 redux-1800 PWM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Heating Cooling Elements x3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984-ATS-TEC40-39-004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Heating Pad x1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Icstation silicone rubber heating pad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Servo Motor x3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SunFounder 20KG Servo Motor SF3218MG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Grow Bulbs x4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SANSI Grow Light Bulb</a:t>
            </a:r>
            <a:endParaRPr/>
          </a:p>
        </p:txBody>
      </p:sp>
      <p:sp>
        <p:nvSpPr>
          <p:cNvPr id="488" name="Google Shape;488;g123d651923a_1_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89" name="Google Shape;489;g123d651923a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600" y="1330038"/>
            <a:ext cx="3143975" cy="22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23d651923a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2562" y="4152300"/>
            <a:ext cx="1837289" cy="21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23d651923a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425" y="3840669"/>
            <a:ext cx="2519600" cy="24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3d651923a_1_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Diagram</a:t>
            </a:r>
            <a:endParaRPr/>
          </a:p>
        </p:txBody>
      </p:sp>
      <p:sp>
        <p:nvSpPr>
          <p:cNvPr id="497" name="Google Shape;497;g123d651923a_1_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23d651923a_1_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99" name="Google Shape;499;g123d651923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6250"/>
            <a:ext cx="7799626" cy="54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23d651923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625" y="1366250"/>
            <a:ext cx="4392374" cy="549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3d651923a_0_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 Cost</a:t>
            </a:r>
            <a:endParaRPr/>
          </a:p>
        </p:txBody>
      </p:sp>
      <p:sp>
        <p:nvSpPr>
          <p:cNvPr id="513" name="Google Shape;513;g123d651923a_0_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514" name="Google Shape;514;g123d651923a_0_16"/>
          <p:cNvGraphicFramePr/>
          <p:nvPr/>
        </p:nvGraphicFramePr>
        <p:xfrm>
          <a:off x="2191225" y="1924800"/>
          <a:ext cx="7135900" cy="4157825"/>
        </p:xfrm>
        <a:graphic>
          <a:graphicData uri="http://schemas.openxmlformats.org/drawingml/2006/table">
            <a:tbl>
              <a:tblPr>
                <a:noFill/>
                <a:tableStyleId>{932DA58E-A420-4F95-9B4E-6AF7B8C8BCD9}</a:tableStyleId>
              </a:tblPr>
              <a:tblGrid>
                <a:gridCol w="356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Unit Name</a:t>
                      </a:r>
                      <a:endParaRPr sz="3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Total Cost</a:t>
                      </a:r>
                      <a:endParaRPr sz="3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Fish Tank Unit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$ 128.47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 X Soil Unit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$ 258.10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Hydroponics Unit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$129.89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Composting Unit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$ 88.32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Communication Unit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$433.15</a:t>
                      </a:r>
                      <a:endParaRPr sz="18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3d651923a_0_5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Power</a:t>
            </a:r>
            <a:endParaRPr/>
          </a:p>
        </p:txBody>
      </p:sp>
      <p:sp>
        <p:nvSpPr>
          <p:cNvPr id="520" name="Google Shape;520;g123d651923a_0_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521" name="Google Shape;521;g123d651923a_0_57"/>
          <p:cNvGraphicFramePr/>
          <p:nvPr/>
        </p:nvGraphicFramePr>
        <p:xfrm>
          <a:off x="1228725" y="1782500"/>
          <a:ext cx="9734550" cy="3744088"/>
        </p:xfrm>
        <a:graphic>
          <a:graphicData uri="http://schemas.openxmlformats.org/drawingml/2006/table">
            <a:tbl>
              <a:tblPr>
                <a:noFill/>
                <a:tableStyleId>{B76013CF-A354-4CCC-A840-BA7FC1019072}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8150"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Watts</a:t>
                      </a:r>
                      <a:endParaRPr sz="2000" b="1" i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(A)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Voltage (V)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Watts Per Item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Watts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 Heater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 Pump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Grow Bulbs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0.114 AC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132 VAC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Processing Unit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Heating Element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 Motor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45.36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Cooling Fans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9.60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8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Heat Pads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9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 Temperature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0.0075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Flow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0.075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Digital Temperature and Humidity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0.00323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Soil Moisture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0.00495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+ 20%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5D236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454.97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5D236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21:1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11" name="Google Shape;311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goal of this project is to create an automated greenhouse that uses aquaponics as a way for providing nutrients to the plants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600"/>
              <a:buChar char="►"/>
            </a:pPr>
            <a:r>
              <a:rPr lang="en-US"/>
              <a:t>The system will be a set and forget build that should run fully autonomously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600"/>
              <a:buChar char="►"/>
            </a:pPr>
            <a:r>
              <a:rPr lang="en-US"/>
              <a:t>It will house two different planting methods, the flood &amp; drain system and the drip irrigation method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6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600"/>
              <a:buChar char="►"/>
            </a:pPr>
            <a:r>
              <a:rPr lang="en-US"/>
              <a:t>Target group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"/>
          <p:cNvSpPr txBox="1"/>
          <p:nvPr/>
        </p:nvSpPr>
        <p:spPr>
          <a:xfrm>
            <a:off x="10432400" y="452725"/>
            <a:ext cx="67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3d651923a_0_66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4818600" cy="76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Schedule</a:t>
            </a:r>
            <a:endParaRPr/>
          </a:p>
        </p:txBody>
      </p:sp>
      <p:sp>
        <p:nvSpPr>
          <p:cNvPr id="527" name="Google Shape;527;g123d651923a_0_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28" name="Google Shape;528;g123d651923a_0_66"/>
          <p:cNvPicPr preferRelativeResize="0"/>
          <p:nvPr/>
        </p:nvPicPr>
        <p:blipFill rotWithShape="1">
          <a:blip r:embed="rId3">
            <a:alphaModFix/>
          </a:blip>
          <a:srcRect l="1377" t="1425" r="2302" b="1619"/>
          <a:stretch/>
        </p:blipFill>
        <p:spPr>
          <a:xfrm>
            <a:off x="263800" y="1184900"/>
            <a:ext cx="4073939" cy="5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123d651923a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400" y="1184900"/>
            <a:ext cx="3626250" cy="543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23d651923a_0_66"/>
          <p:cNvPicPr preferRelativeResize="0"/>
          <p:nvPr/>
        </p:nvPicPr>
        <p:blipFill rotWithShape="1">
          <a:blip r:embed="rId5">
            <a:alphaModFix/>
          </a:blip>
          <a:srcRect l="1333" t="1429" r="1343"/>
          <a:stretch/>
        </p:blipFill>
        <p:spPr>
          <a:xfrm>
            <a:off x="8173300" y="1184900"/>
            <a:ext cx="3626249" cy="526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20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0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0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0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20" descr="Yellow question mark"/>
          <p:cNvPicPr preferRelativeResize="0"/>
          <p:nvPr/>
        </p:nvPicPr>
        <p:blipFill rotWithShape="1">
          <a:blip r:embed="rId8">
            <a:alphaModFix amt="25000"/>
          </a:blip>
          <a:srcRect l="9092" t="14788" r="-7" b="-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0"/>
          <p:cNvSpPr txBox="1"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7200"/>
              <a:t>Question</a:t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"/>
          <p:cNvSpPr txBox="1">
            <a:spLocks noGrp="1"/>
          </p:cNvSpPr>
          <p:nvPr>
            <p:ph type="title"/>
          </p:nvPr>
        </p:nvSpPr>
        <p:spPr>
          <a:xfrm>
            <a:off x="633975" y="200022"/>
            <a:ext cx="94047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Initial Designs</a:t>
            </a:r>
            <a:endParaRPr/>
          </a:p>
        </p:txBody>
      </p:sp>
      <p:pic>
        <p:nvPicPr>
          <p:cNvPr id="318" name="Google Shape;318;p3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5926" y="892150"/>
            <a:ext cx="3697200" cy="27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20" name="Google Shape;320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13125" y="892150"/>
            <a:ext cx="4077000" cy="2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15928" y="3666547"/>
            <a:ext cx="6581100" cy="30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" descr="Diagram, engineer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7025" y="3174775"/>
            <a:ext cx="4193725" cy="355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23d651e8e3_0_66"/>
          <p:cNvPicPr preferRelativeResize="0"/>
          <p:nvPr/>
        </p:nvPicPr>
        <p:blipFill rotWithShape="1">
          <a:blip r:embed="rId3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23d651e8e3_0_66"/>
          <p:cNvPicPr preferRelativeResize="0"/>
          <p:nvPr/>
        </p:nvPicPr>
        <p:blipFill rotWithShape="1">
          <a:blip r:embed="rId4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23d651e8e3_0_6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274"/>
                </a:srgbClr>
              </a:gs>
              <a:gs pos="36000">
                <a:srgbClr val="F3F3F3">
                  <a:alpha val="5490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23d651e8e3_0_66"/>
          <p:cNvPicPr preferRelativeResize="0"/>
          <p:nvPr/>
        </p:nvPicPr>
        <p:blipFill rotWithShape="1">
          <a:blip r:embed="rId5">
            <a:alphaModFix/>
          </a:blip>
          <a:srcRect t="28810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23d651e8e3_0_66"/>
          <p:cNvPicPr preferRelativeResize="0"/>
          <p:nvPr/>
        </p:nvPicPr>
        <p:blipFill rotWithShape="1">
          <a:blip r:embed="rId6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23d651e8e3_0_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23d651e8e3_0_66"/>
          <p:cNvSpPr/>
          <p:nvPr/>
        </p:nvSpPr>
        <p:spPr>
          <a:xfrm>
            <a:off x="0" y="-7270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g123d651e8e3_0_66"/>
          <p:cNvSpPr txBox="1">
            <a:spLocks noGrp="1"/>
          </p:cNvSpPr>
          <p:nvPr>
            <p:ph type="title"/>
          </p:nvPr>
        </p:nvSpPr>
        <p:spPr>
          <a:xfrm>
            <a:off x="8355950" y="2972450"/>
            <a:ext cx="3191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lang="en-US" sz="5400">
                <a:solidFill>
                  <a:srgbClr val="EBEBEB"/>
                </a:solidFill>
              </a:rPr>
              <a:t>3D </a:t>
            </a:r>
            <a:r>
              <a:rPr lang="en-US" sz="5400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/>
          </a:p>
        </p:txBody>
      </p:sp>
      <p:sp>
        <p:nvSpPr>
          <p:cNvPr id="335" name="Google Shape;335;g123d651e8e3_0_66"/>
          <p:cNvSpPr/>
          <p:nvPr/>
        </p:nvSpPr>
        <p:spPr>
          <a:xfrm flipH="1">
            <a:off x="7463681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123d651e8e3_0_66"/>
          <p:cNvSpPr/>
          <p:nvPr/>
        </p:nvSpPr>
        <p:spPr>
          <a:xfrm>
            <a:off x="13" y="-72700"/>
            <a:ext cx="7809954" cy="6858000"/>
          </a:xfrm>
          <a:custGeom>
            <a:avLst/>
            <a:gdLst/>
            <a:ahLst/>
            <a:cxnLst/>
            <a:rect l="l" t="t" r="r" b="b"/>
            <a:pathLst>
              <a:path w="7809954" h="6858000" extrusionOk="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g123d651e8e3_0_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23d651e8e3_0_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9" name="Google Shape;339;g123d651e8e3_0_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944" y="67226"/>
            <a:ext cx="6922106" cy="65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"/>
          <p:cNvSpPr txBox="1"/>
          <p:nvPr/>
        </p:nvSpPr>
        <p:spPr>
          <a:xfrm>
            <a:off x="220869" y="35617"/>
            <a:ext cx="20393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Composting Unit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"/>
          <p:cNvSpPr txBox="1"/>
          <p:nvPr/>
        </p:nvSpPr>
        <p:spPr>
          <a:xfrm>
            <a:off x="7158139" y="5086350"/>
            <a:ext cx="156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 Filter Unit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3872958" y="35613"/>
            <a:ext cx="21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 Irrigation Units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 txBox="1"/>
          <p:nvPr/>
        </p:nvSpPr>
        <p:spPr>
          <a:xfrm>
            <a:off x="7836722" y="3"/>
            <a:ext cx="19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Hydroponic Unit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"/>
          <p:cNvSpPr txBox="1"/>
          <p:nvPr/>
        </p:nvSpPr>
        <p:spPr>
          <a:xfrm>
            <a:off x="2502725" y="5001078"/>
            <a:ext cx="227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Fish Tank 10-Gallon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50" name="Google Shape;3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26" y="4019657"/>
            <a:ext cx="2145150" cy="250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25" y="404950"/>
            <a:ext cx="197167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825" y="3918875"/>
            <a:ext cx="1930350" cy="270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425" y="423575"/>
            <a:ext cx="2278200" cy="339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2075" y="388500"/>
            <a:ext cx="2278200" cy="33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8338" y="424125"/>
            <a:ext cx="1930360" cy="33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3d651e8e3_0_12"/>
          <p:cNvSpPr txBox="1">
            <a:spLocks noGrp="1"/>
          </p:cNvSpPr>
          <p:nvPr>
            <p:ph type="title"/>
          </p:nvPr>
        </p:nvSpPr>
        <p:spPr>
          <a:xfrm>
            <a:off x="997511" y="6857993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23d651e8e3_0_12"/>
          <p:cNvSpPr txBox="1">
            <a:spLocks noGrp="1"/>
          </p:cNvSpPr>
          <p:nvPr>
            <p:ph type="body" idx="1"/>
          </p:nvPr>
        </p:nvSpPr>
        <p:spPr>
          <a:xfrm>
            <a:off x="812512" y="6857993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3d651e8e3_0_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63" name="Google Shape;363;g123d651e8e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5" y="4325750"/>
            <a:ext cx="4964624" cy="23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23d651e8e3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964625" cy="3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23d651e8e3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775" y="152400"/>
            <a:ext cx="3644477" cy="3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23d651e8e3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775" y="4024464"/>
            <a:ext cx="3644475" cy="268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3d651e8e3_1_0"/>
          <p:cNvSpPr/>
          <p:nvPr/>
        </p:nvSpPr>
        <p:spPr>
          <a:xfrm rot="-5400000">
            <a:off x="5637395" y="311854"/>
            <a:ext cx="6858001" cy="6234291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2" name="Google Shape;372;g123d651e8e3_1_0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g123d651e8e3_1_0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23d651e8e3_1_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7</a:t>
            </a:r>
            <a:endParaRPr/>
          </a:p>
        </p:txBody>
      </p:sp>
      <p:pic>
        <p:nvPicPr>
          <p:cNvPr id="375" name="Google Shape;375;g123d651e8e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319400" y="3334375"/>
            <a:ext cx="57340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23d651e8e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1999" y="3321950"/>
            <a:ext cx="5726475" cy="2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23d651e8e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638" y="1602563"/>
            <a:ext cx="4908700" cy="1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23d651e8e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2365" y="1602565"/>
            <a:ext cx="5288134" cy="12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23d651e8e3_1_0"/>
          <p:cNvSpPr txBox="1"/>
          <p:nvPr/>
        </p:nvSpPr>
        <p:spPr>
          <a:xfrm>
            <a:off x="245125" y="396850"/>
            <a:ext cx="5440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 flow    Water flow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Drip Irrigation System</a:t>
            </a:r>
            <a:endParaRPr/>
          </a:p>
        </p:txBody>
      </p:sp>
      <p:sp>
        <p:nvSpPr>
          <p:cNvPr id="385" name="Google Shape;385;p9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6" name="Google Shape;386;p9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7" name="Google Shape;387;p9" descr="A picture containing indoo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866" y="926374"/>
            <a:ext cx="3525682" cy="216255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 the drip irrigation 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features a tube or pipe that runs along the surface or close to the surface of a grow bed and slowly drips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water does not need to be constantly flowing at the soil will absorb and store a decent amount of water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Allows for a decent amount of plants to be grown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9"/>
          <p:cNvGraphicFramePr/>
          <p:nvPr/>
        </p:nvGraphicFramePr>
        <p:xfrm>
          <a:off x="6094410" y="3273314"/>
          <a:ext cx="5449475" cy="2939600"/>
        </p:xfrm>
        <a:graphic>
          <a:graphicData uri="http://schemas.openxmlformats.org/drawingml/2006/table">
            <a:tbl>
              <a:tblPr firstRow="1" bandRow="1">
                <a:noFill/>
                <a:tableStyleId>{68E3B1A4-5F09-4D4F-9141-250F6D30F696}</a:tableStyleId>
              </a:tblPr>
              <a:tblGrid>
                <a:gridCol w="244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1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Advantages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Disadvantages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 large variety of plants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 need to be removed from the water stream to avoid blockages in the pipes/tubes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grow very large plants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Difficult to relocate the system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Beginner Friendly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 heavy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Highly used in commercial settings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Requires a certain amount of energy to keep the pressure in the pipe/tube to ensure even distribution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Plenty of room for plants roots to grow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Potential for tears or blockages in pipes/tubes that require replacement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Allows for nutrients through soil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endParaRPr sz="1000" b="0" i="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endParaRPr sz="1000" b="0" i="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endParaRPr sz="1000" b="0" i="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1" name="Google Shape;391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Flood &amp; Drain system</a:t>
            </a:r>
            <a:endParaRPr/>
          </a:p>
        </p:txBody>
      </p:sp>
      <p:sp>
        <p:nvSpPr>
          <p:cNvPr id="397" name="Google Shape;397;p10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8" name="Google Shape;398;p10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9" name="Google Shape;399;p10" descr="Diagram, timel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504" y="971549"/>
            <a:ext cx="3827532" cy="216255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0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Flood and Drain System is a very commonly used hydroponic system.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914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features a large grow bed that is periodically flooded for a few minutes to provide nutrients to the crops.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914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Crops can stabilize themselves by place their roots into a growing medium just as they would in soil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2" name="Google Shape;402;p10"/>
          <p:cNvGraphicFramePr/>
          <p:nvPr/>
        </p:nvGraphicFramePr>
        <p:xfrm>
          <a:off x="6094410" y="3263306"/>
          <a:ext cx="5449475" cy="2728050"/>
        </p:xfrm>
        <a:graphic>
          <a:graphicData uri="http://schemas.openxmlformats.org/drawingml/2006/table">
            <a:tbl>
              <a:tblPr firstRow="1" bandRow="1">
                <a:noFill/>
                <a:tableStyleId>{68E3B1A4-5F09-4D4F-9141-250F6D30F696}</a:tableStyleId>
              </a:tblPr>
              <a:tblGrid>
                <a:gridCol w="244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Advantages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Disadvantages</a:t>
                      </a:r>
                      <a:endParaRPr sz="14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 large variety of plant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 good for Deep rooted plants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grow very large plants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 difficult to move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Beginner Friendly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 heavy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Separate solid and biological filtration system needed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Expensive to build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Growing beds acts as a solid and biological filtration system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Labour intensive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Constant Mineralized solid through bacteria breakdown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High labor costs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endParaRPr sz="1000" b="0" i="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2375" marR="92375" marT="46175" marB="461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entury Gothic"/>
                        <a:buNone/>
                      </a:pPr>
                      <a:r>
                        <a:rPr lang="en-US" sz="1000" b="0" i="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 the best for commercial purposes</a:t>
                      </a:r>
                      <a:endParaRPr sz="1000" u="none" strike="noStrike" cap="none"/>
                    </a:p>
                  </a:txBody>
                  <a:tcPr marL="92375" marR="92375" marT="46175" marB="461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3" name="Google Shape;403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863</Words>
  <Application>Microsoft Office PowerPoint</Application>
  <PresentationFormat>Widescreen</PresentationFormat>
  <Paragraphs>265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Noto Sans Symbols</vt:lpstr>
      <vt:lpstr>Times New Roman</vt:lpstr>
      <vt:lpstr>Century Gothic</vt:lpstr>
      <vt:lpstr>Arial</vt:lpstr>
      <vt:lpstr>Ion</vt:lpstr>
      <vt:lpstr>Ion</vt:lpstr>
      <vt:lpstr>Ion</vt:lpstr>
      <vt:lpstr>Automated Aquaponic Greenhouse</vt:lpstr>
      <vt:lpstr>Introduction</vt:lpstr>
      <vt:lpstr>Initial Designs</vt:lpstr>
      <vt:lpstr>3D Model</vt:lpstr>
      <vt:lpstr>PowerPoint Presentation</vt:lpstr>
      <vt:lpstr>PowerPoint Presentation</vt:lpstr>
      <vt:lpstr>PowerPoint Presentation</vt:lpstr>
      <vt:lpstr>Drip Irrigation System</vt:lpstr>
      <vt:lpstr>Flood &amp; Drain system</vt:lpstr>
      <vt:lpstr>Type of Plants in the system</vt:lpstr>
      <vt:lpstr>Fishes in the Aquaponic system</vt:lpstr>
      <vt:lpstr>pH Buffer</vt:lpstr>
      <vt:lpstr>Compost</vt:lpstr>
      <vt:lpstr>Parts - Arduino</vt:lpstr>
      <vt:lpstr>Parts - Sensors</vt:lpstr>
      <vt:lpstr>Parts - Hardware</vt:lpstr>
      <vt:lpstr>Electrical Diagram</vt:lpstr>
      <vt:lpstr>Module Cost</vt:lpstr>
      <vt:lpstr>Total Power</vt:lpstr>
      <vt:lpstr>Project Schedule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Aquaponic Greenhouse</dc:title>
  <dc:creator>Jahanzeb Channa</dc:creator>
  <cp:lastModifiedBy>Jahanzeb Channa</cp:lastModifiedBy>
  <cp:revision>2</cp:revision>
  <dcterms:created xsi:type="dcterms:W3CDTF">2022-03-06T16:24:34Z</dcterms:created>
  <dcterms:modified xsi:type="dcterms:W3CDTF">2022-04-12T05:53:45Z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0x010100E0182927AAE5BD44AB3F5DCDE7478558</vt:lpwstr>
  </property>
</Properties>
</file>